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476" r:id="rId2"/>
    <p:sldId id="519" r:id="rId3"/>
    <p:sldId id="526" r:id="rId4"/>
    <p:sldId id="527" r:id="rId5"/>
    <p:sldId id="531" r:id="rId6"/>
    <p:sldId id="533" r:id="rId7"/>
    <p:sldId id="528" r:id="rId8"/>
    <p:sldId id="529" r:id="rId9"/>
    <p:sldId id="535" r:id="rId10"/>
    <p:sldId id="536" r:id="rId11"/>
    <p:sldId id="534" r:id="rId12"/>
    <p:sldId id="525" r:id="rId13"/>
    <p:sldId id="517" r:id="rId14"/>
    <p:sldId id="51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082" autoAdjust="0"/>
    <p:restoredTop sz="94660"/>
  </p:normalViewPr>
  <p:slideViewPr>
    <p:cSldViewPr snapToGrid="0">
      <p:cViewPr varScale="1">
        <p:scale>
          <a:sx n="79" d="100"/>
          <a:sy n="79" d="100"/>
        </p:scale>
        <p:origin x="232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69E0F8-8607-4653-85C6-20713BADA135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FEF008F-2CA0-4DF6-8D9A-C8F2C14BC6C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Before Break</a:t>
          </a:r>
        </a:p>
      </dgm:t>
    </dgm:pt>
    <dgm:pt modelId="{BDECB986-B96A-438D-88D8-96AF4B8AEF4B}" type="parTrans" cxnId="{3B9DF642-D562-4AD9-B8FF-9119830480C2}">
      <dgm:prSet/>
      <dgm:spPr/>
      <dgm:t>
        <a:bodyPr/>
        <a:lstStyle/>
        <a:p>
          <a:endParaRPr lang="en-US"/>
        </a:p>
      </dgm:t>
    </dgm:pt>
    <dgm:pt modelId="{D879FA8E-D321-4A85-8DCD-3611F9A6DC3F}" type="sibTrans" cxnId="{3B9DF642-D562-4AD9-B8FF-9119830480C2}">
      <dgm:prSet/>
      <dgm:spPr/>
      <dgm:t>
        <a:bodyPr/>
        <a:lstStyle/>
        <a:p>
          <a:endParaRPr lang="en-US"/>
        </a:p>
      </dgm:t>
    </dgm:pt>
    <dgm:pt modelId="{46A05E15-2CE8-407C-BAD7-C5C301BE9D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PLC knowledge</a:t>
          </a:r>
        </a:p>
      </dgm:t>
    </dgm:pt>
    <dgm:pt modelId="{E567ED65-30CD-4E19-957A-88E076E6CDD6}" type="parTrans" cxnId="{3C00F26C-FD25-4430-A388-664CC6947CE8}">
      <dgm:prSet/>
      <dgm:spPr/>
      <dgm:t>
        <a:bodyPr/>
        <a:lstStyle/>
        <a:p>
          <a:endParaRPr lang="en-US"/>
        </a:p>
      </dgm:t>
    </dgm:pt>
    <dgm:pt modelId="{2F119D14-E50B-4DD2-89F5-2F0DA2F80D5D}" type="sibTrans" cxnId="{3C00F26C-FD25-4430-A388-664CC6947CE8}">
      <dgm:prSet/>
      <dgm:spPr/>
      <dgm:t>
        <a:bodyPr/>
        <a:lstStyle/>
        <a:p>
          <a:endParaRPr lang="en-US"/>
        </a:p>
      </dgm:t>
    </dgm:pt>
    <dgm:pt modelId="{E6C32D9E-787D-413F-B576-94D6D2F9C6F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After Break</a:t>
          </a:r>
        </a:p>
      </dgm:t>
    </dgm:pt>
    <dgm:pt modelId="{EF54B42B-9851-465C-9DC2-38CD511CFBA2}" type="parTrans" cxnId="{8E73DCC5-7877-4004-846B-BF819E091A04}">
      <dgm:prSet/>
      <dgm:spPr/>
      <dgm:t>
        <a:bodyPr/>
        <a:lstStyle/>
        <a:p>
          <a:endParaRPr lang="en-US"/>
        </a:p>
      </dgm:t>
    </dgm:pt>
    <dgm:pt modelId="{B978765F-D82F-47A3-9CCA-E0592D0DA16E}" type="sibTrans" cxnId="{8E73DCC5-7877-4004-846B-BF819E091A04}">
      <dgm:prSet/>
      <dgm:spPr/>
      <dgm:t>
        <a:bodyPr/>
        <a:lstStyle/>
        <a:p>
          <a:endParaRPr lang="en-US"/>
        </a:p>
      </dgm:t>
    </dgm:pt>
    <dgm:pt modelId="{0C4FBA52-768A-4815-828B-E80BC3570A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Other Controls</a:t>
          </a:r>
        </a:p>
        <a:p>
          <a:pPr>
            <a:lnSpc>
              <a:spcPct val="100000"/>
            </a:lnSpc>
          </a:pPr>
          <a:r>
            <a:rPr lang="en-US" dirty="0"/>
            <a:t>Briefing on group Project </a:t>
          </a:r>
        </a:p>
      </dgm:t>
    </dgm:pt>
    <dgm:pt modelId="{73CA8380-2D6F-4F28-8266-126923777D2A}" type="parTrans" cxnId="{6786FECE-8B4C-4CF9-847B-1D9E61E4EF24}">
      <dgm:prSet/>
      <dgm:spPr/>
      <dgm:t>
        <a:bodyPr/>
        <a:lstStyle/>
        <a:p>
          <a:endParaRPr lang="en-US"/>
        </a:p>
      </dgm:t>
    </dgm:pt>
    <dgm:pt modelId="{18747768-29FC-4636-A871-0CC6CC87AF70}" type="sibTrans" cxnId="{6786FECE-8B4C-4CF9-847B-1D9E61E4EF24}">
      <dgm:prSet/>
      <dgm:spPr/>
      <dgm:t>
        <a:bodyPr/>
        <a:lstStyle/>
        <a:p>
          <a:endParaRPr lang="en-US"/>
        </a:p>
      </dgm:t>
    </dgm:pt>
    <dgm:pt modelId="{CFE41EDA-5FD6-409E-85BC-EBEA55A0900D}" type="pres">
      <dgm:prSet presAssocID="{D369E0F8-8607-4653-85C6-20713BADA135}" presName="root" presStyleCnt="0">
        <dgm:presLayoutVars>
          <dgm:dir/>
          <dgm:resizeHandles val="exact"/>
        </dgm:presLayoutVars>
      </dgm:prSet>
      <dgm:spPr/>
    </dgm:pt>
    <dgm:pt modelId="{B03A2D27-6E4E-4A17-B0F0-5CB10D3C9C17}" type="pres">
      <dgm:prSet presAssocID="{3FEF008F-2CA0-4DF6-8D9A-C8F2C14BC6C2}" presName="compNode" presStyleCnt="0"/>
      <dgm:spPr/>
    </dgm:pt>
    <dgm:pt modelId="{8FCF35CA-9C4C-4575-98B6-9548F503B3D7}" type="pres">
      <dgm:prSet presAssocID="{3FEF008F-2CA0-4DF6-8D9A-C8F2C14BC6C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858E035F-DF6A-4FB6-89D0-871BD17507A2}" type="pres">
      <dgm:prSet presAssocID="{3FEF008F-2CA0-4DF6-8D9A-C8F2C14BC6C2}" presName="iconSpace" presStyleCnt="0"/>
      <dgm:spPr/>
    </dgm:pt>
    <dgm:pt modelId="{23663847-DE81-41EF-9712-CF25CCA3E3F3}" type="pres">
      <dgm:prSet presAssocID="{3FEF008F-2CA0-4DF6-8D9A-C8F2C14BC6C2}" presName="parTx" presStyleLbl="revTx" presStyleIdx="0" presStyleCnt="4">
        <dgm:presLayoutVars>
          <dgm:chMax val="0"/>
          <dgm:chPref val="0"/>
        </dgm:presLayoutVars>
      </dgm:prSet>
      <dgm:spPr/>
    </dgm:pt>
    <dgm:pt modelId="{BE8AD585-F10B-4A7A-84A0-823464B15E49}" type="pres">
      <dgm:prSet presAssocID="{3FEF008F-2CA0-4DF6-8D9A-C8F2C14BC6C2}" presName="txSpace" presStyleCnt="0"/>
      <dgm:spPr/>
    </dgm:pt>
    <dgm:pt modelId="{60CEF9B7-614B-4BA2-B13B-AD042E129C45}" type="pres">
      <dgm:prSet presAssocID="{3FEF008F-2CA0-4DF6-8D9A-C8F2C14BC6C2}" presName="desTx" presStyleLbl="revTx" presStyleIdx="1" presStyleCnt="4">
        <dgm:presLayoutVars/>
      </dgm:prSet>
      <dgm:spPr/>
    </dgm:pt>
    <dgm:pt modelId="{26A92BC3-066D-4688-99A2-547543217DCE}" type="pres">
      <dgm:prSet presAssocID="{D879FA8E-D321-4A85-8DCD-3611F9A6DC3F}" presName="sibTrans" presStyleCnt="0"/>
      <dgm:spPr/>
    </dgm:pt>
    <dgm:pt modelId="{0261541A-265E-48F4-8725-74899E64D04A}" type="pres">
      <dgm:prSet presAssocID="{E6C32D9E-787D-413F-B576-94D6D2F9C6FE}" presName="compNode" presStyleCnt="0"/>
      <dgm:spPr/>
    </dgm:pt>
    <dgm:pt modelId="{4C0841C1-9683-4F1C-8A1C-10D2401E67B4}" type="pres">
      <dgm:prSet presAssocID="{E6C32D9E-787D-413F-B576-94D6D2F9C6F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1A9ABCF5-CE78-4134-AEA4-17D5E0108622}" type="pres">
      <dgm:prSet presAssocID="{E6C32D9E-787D-413F-B576-94D6D2F9C6FE}" presName="iconSpace" presStyleCnt="0"/>
      <dgm:spPr/>
    </dgm:pt>
    <dgm:pt modelId="{5C83BD22-3F19-47DA-B595-C1040F4D2D30}" type="pres">
      <dgm:prSet presAssocID="{E6C32D9E-787D-413F-B576-94D6D2F9C6FE}" presName="parTx" presStyleLbl="revTx" presStyleIdx="2" presStyleCnt="4">
        <dgm:presLayoutVars>
          <dgm:chMax val="0"/>
          <dgm:chPref val="0"/>
        </dgm:presLayoutVars>
      </dgm:prSet>
      <dgm:spPr/>
    </dgm:pt>
    <dgm:pt modelId="{AEA784DA-3850-4D4B-9F01-A12F5130333F}" type="pres">
      <dgm:prSet presAssocID="{E6C32D9E-787D-413F-B576-94D6D2F9C6FE}" presName="txSpace" presStyleCnt="0"/>
      <dgm:spPr/>
    </dgm:pt>
    <dgm:pt modelId="{97757E66-AA44-406E-B17D-B4DB76785EE0}" type="pres">
      <dgm:prSet presAssocID="{E6C32D9E-787D-413F-B576-94D6D2F9C6FE}" presName="desTx" presStyleLbl="revTx" presStyleIdx="3" presStyleCnt="4">
        <dgm:presLayoutVars/>
      </dgm:prSet>
      <dgm:spPr/>
    </dgm:pt>
  </dgm:ptLst>
  <dgm:cxnLst>
    <dgm:cxn modelId="{D9921119-8BD6-4B1E-8BE8-3403916CA1A8}" type="presOf" srcId="{0C4FBA52-768A-4815-828B-E80BC3570A80}" destId="{97757E66-AA44-406E-B17D-B4DB76785EE0}" srcOrd="0" destOrd="0" presId="urn:microsoft.com/office/officeart/2018/5/layout/CenteredIconLabelDescriptionList"/>
    <dgm:cxn modelId="{3B9DF642-D562-4AD9-B8FF-9119830480C2}" srcId="{D369E0F8-8607-4653-85C6-20713BADA135}" destId="{3FEF008F-2CA0-4DF6-8D9A-C8F2C14BC6C2}" srcOrd="0" destOrd="0" parTransId="{BDECB986-B96A-438D-88D8-96AF4B8AEF4B}" sibTransId="{D879FA8E-D321-4A85-8DCD-3611F9A6DC3F}"/>
    <dgm:cxn modelId="{D55AA362-803E-477C-8CE2-B4409FAA7973}" type="presOf" srcId="{46A05E15-2CE8-407C-BAD7-C5C301BE9D2F}" destId="{60CEF9B7-614B-4BA2-B13B-AD042E129C45}" srcOrd="0" destOrd="0" presId="urn:microsoft.com/office/officeart/2018/5/layout/CenteredIconLabelDescriptionList"/>
    <dgm:cxn modelId="{3C00F26C-FD25-4430-A388-664CC6947CE8}" srcId="{3FEF008F-2CA0-4DF6-8D9A-C8F2C14BC6C2}" destId="{46A05E15-2CE8-407C-BAD7-C5C301BE9D2F}" srcOrd="0" destOrd="0" parTransId="{E567ED65-30CD-4E19-957A-88E076E6CDD6}" sibTransId="{2F119D14-E50B-4DD2-89F5-2F0DA2F80D5D}"/>
    <dgm:cxn modelId="{36A2647B-145C-4A54-BB5C-3810F919A2DA}" type="presOf" srcId="{3FEF008F-2CA0-4DF6-8D9A-C8F2C14BC6C2}" destId="{23663847-DE81-41EF-9712-CF25CCA3E3F3}" srcOrd="0" destOrd="0" presId="urn:microsoft.com/office/officeart/2018/5/layout/CenteredIconLabelDescriptionList"/>
    <dgm:cxn modelId="{69E05CAE-9FB3-4E3E-8769-CEA59514096E}" type="presOf" srcId="{E6C32D9E-787D-413F-B576-94D6D2F9C6FE}" destId="{5C83BD22-3F19-47DA-B595-C1040F4D2D30}" srcOrd="0" destOrd="0" presId="urn:microsoft.com/office/officeart/2018/5/layout/CenteredIconLabelDescriptionList"/>
    <dgm:cxn modelId="{8E73DCC5-7877-4004-846B-BF819E091A04}" srcId="{D369E0F8-8607-4653-85C6-20713BADA135}" destId="{E6C32D9E-787D-413F-B576-94D6D2F9C6FE}" srcOrd="1" destOrd="0" parTransId="{EF54B42B-9851-465C-9DC2-38CD511CFBA2}" sibTransId="{B978765F-D82F-47A3-9CCA-E0592D0DA16E}"/>
    <dgm:cxn modelId="{6786FECE-8B4C-4CF9-847B-1D9E61E4EF24}" srcId="{E6C32D9E-787D-413F-B576-94D6D2F9C6FE}" destId="{0C4FBA52-768A-4815-828B-E80BC3570A80}" srcOrd="0" destOrd="0" parTransId="{73CA8380-2D6F-4F28-8266-126923777D2A}" sibTransId="{18747768-29FC-4636-A871-0CC6CC87AF70}"/>
    <dgm:cxn modelId="{CA0596E2-7376-402F-A57B-9669DA72C7E3}" type="presOf" srcId="{D369E0F8-8607-4653-85C6-20713BADA135}" destId="{CFE41EDA-5FD6-409E-85BC-EBEA55A0900D}" srcOrd="0" destOrd="0" presId="urn:microsoft.com/office/officeart/2018/5/layout/CenteredIconLabelDescriptionList"/>
    <dgm:cxn modelId="{D3A4A202-3E57-485D-8496-14F030F78AD1}" type="presParOf" srcId="{CFE41EDA-5FD6-409E-85BC-EBEA55A0900D}" destId="{B03A2D27-6E4E-4A17-B0F0-5CB10D3C9C17}" srcOrd="0" destOrd="0" presId="urn:microsoft.com/office/officeart/2018/5/layout/CenteredIconLabelDescriptionList"/>
    <dgm:cxn modelId="{7E038287-B9E0-4D2A-94AF-6EF3CE75D7DB}" type="presParOf" srcId="{B03A2D27-6E4E-4A17-B0F0-5CB10D3C9C17}" destId="{8FCF35CA-9C4C-4575-98B6-9548F503B3D7}" srcOrd="0" destOrd="0" presId="urn:microsoft.com/office/officeart/2018/5/layout/CenteredIconLabelDescriptionList"/>
    <dgm:cxn modelId="{F8A736D1-02B4-4C2D-9C36-C853F2A96B75}" type="presParOf" srcId="{B03A2D27-6E4E-4A17-B0F0-5CB10D3C9C17}" destId="{858E035F-DF6A-4FB6-89D0-871BD17507A2}" srcOrd="1" destOrd="0" presId="urn:microsoft.com/office/officeart/2018/5/layout/CenteredIconLabelDescriptionList"/>
    <dgm:cxn modelId="{748E3A6B-DC3C-44BF-9E88-61B84C0E77EB}" type="presParOf" srcId="{B03A2D27-6E4E-4A17-B0F0-5CB10D3C9C17}" destId="{23663847-DE81-41EF-9712-CF25CCA3E3F3}" srcOrd="2" destOrd="0" presId="urn:microsoft.com/office/officeart/2018/5/layout/CenteredIconLabelDescriptionList"/>
    <dgm:cxn modelId="{CCD845E5-6471-4E56-BDF7-92B961EB70AA}" type="presParOf" srcId="{B03A2D27-6E4E-4A17-B0F0-5CB10D3C9C17}" destId="{BE8AD585-F10B-4A7A-84A0-823464B15E49}" srcOrd="3" destOrd="0" presId="urn:microsoft.com/office/officeart/2018/5/layout/CenteredIconLabelDescriptionList"/>
    <dgm:cxn modelId="{0930C948-281B-4C2B-9746-ED9E3A74FAD3}" type="presParOf" srcId="{B03A2D27-6E4E-4A17-B0F0-5CB10D3C9C17}" destId="{60CEF9B7-614B-4BA2-B13B-AD042E129C45}" srcOrd="4" destOrd="0" presId="urn:microsoft.com/office/officeart/2018/5/layout/CenteredIconLabelDescriptionList"/>
    <dgm:cxn modelId="{E7D92883-1D8C-4196-9642-1CC9AC1DAF1B}" type="presParOf" srcId="{CFE41EDA-5FD6-409E-85BC-EBEA55A0900D}" destId="{26A92BC3-066D-4688-99A2-547543217DCE}" srcOrd="1" destOrd="0" presId="urn:microsoft.com/office/officeart/2018/5/layout/CenteredIconLabelDescriptionList"/>
    <dgm:cxn modelId="{0702BCA3-FF74-40CE-A19A-A4137DF48F79}" type="presParOf" srcId="{CFE41EDA-5FD6-409E-85BC-EBEA55A0900D}" destId="{0261541A-265E-48F4-8725-74899E64D04A}" srcOrd="2" destOrd="0" presId="urn:microsoft.com/office/officeart/2018/5/layout/CenteredIconLabelDescriptionList"/>
    <dgm:cxn modelId="{ABE46C5A-9CA1-4AE9-B48F-C2C69B78D1C9}" type="presParOf" srcId="{0261541A-265E-48F4-8725-74899E64D04A}" destId="{4C0841C1-9683-4F1C-8A1C-10D2401E67B4}" srcOrd="0" destOrd="0" presId="urn:microsoft.com/office/officeart/2018/5/layout/CenteredIconLabelDescriptionList"/>
    <dgm:cxn modelId="{4D8AB73C-3A0B-47A4-8873-AAB0F2E3BA6B}" type="presParOf" srcId="{0261541A-265E-48F4-8725-74899E64D04A}" destId="{1A9ABCF5-CE78-4134-AEA4-17D5E0108622}" srcOrd="1" destOrd="0" presId="urn:microsoft.com/office/officeart/2018/5/layout/CenteredIconLabelDescriptionList"/>
    <dgm:cxn modelId="{235C13D2-4EB6-4A41-ABCF-4BA790E50506}" type="presParOf" srcId="{0261541A-265E-48F4-8725-74899E64D04A}" destId="{5C83BD22-3F19-47DA-B595-C1040F4D2D30}" srcOrd="2" destOrd="0" presId="urn:microsoft.com/office/officeart/2018/5/layout/CenteredIconLabelDescriptionList"/>
    <dgm:cxn modelId="{E73C2716-E191-41E8-ACED-EEABCA5F8E05}" type="presParOf" srcId="{0261541A-265E-48F4-8725-74899E64D04A}" destId="{AEA784DA-3850-4D4B-9F01-A12F5130333F}" srcOrd="3" destOrd="0" presId="urn:microsoft.com/office/officeart/2018/5/layout/CenteredIconLabelDescriptionList"/>
    <dgm:cxn modelId="{A90B1192-ADFE-4927-8E33-EAF0F2AB4BF9}" type="presParOf" srcId="{0261541A-265E-48F4-8725-74899E64D04A}" destId="{97757E66-AA44-406E-B17D-B4DB76785EE0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F35CA-9C4C-4575-98B6-9548F503B3D7}">
      <dsp:nvSpPr>
        <dsp:cNvPr id="0" name=""/>
        <dsp:cNvSpPr/>
      </dsp:nvSpPr>
      <dsp:spPr>
        <a:xfrm>
          <a:off x="2169914" y="609130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663847-DE81-41EF-9712-CF25CCA3E3F3}">
      <dsp:nvSpPr>
        <dsp:cNvPr id="0" name=""/>
        <dsp:cNvSpPr/>
      </dsp:nvSpPr>
      <dsp:spPr>
        <a:xfrm>
          <a:off x="765914" y="2249036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 dirty="0"/>
            <a:t>Before Break</a:t>
          </a:r>
        </a:p>
      </dsp:txBody>
      <dsp:txXfrm>
        <a:off x="765914" y="2249036"/>
        <a:ext cx="4320000" cy="648000"/>
      </dsp:txXfrm>
    </dsp:sp>
    <dsp:sp modelId="{60CEF9B7-614B-4BA2-B13B-AD042E129C45}">
      <dsp:nvSpPr>
        <dsp:cNvPr id="0" name=""/>
        <dsp:cNvSpPr/>
      </dsp:nvSpPr>
      <dsp:spPr>
        <a:xfrm>
          <a:off x="765914" y="2956527"/>
          <a:ext cx="4320000" cy="627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PLC knowledge</a:t>
          </a:r>
        </a:p>
      </dsp:txBody>
      <dsp:txXfrm>
        <a:off x="765914" y="2956527"/>
        <a:ext cx="4320000" cy="627146"/>
      </dsp:txXfrm>
    </dsp:sp>
    <dsp:sp modelId="{4C0841C1-9683-4F1C-8A1C-10D2401E67B4}">
      <dsp:nvSpPr>
        <dsp:cNvPr id="0" name=""/>
        <dsp:cNvSpPr/>
      </dsp:nvSpPr>
      <dsp:spPr>
        <a:xfrm>
          <a:off x="7245914" y="609130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83BD22-3F19-47DA-B595-C1040F4D2D30}">
      <dsp:nvSpPr>
        <dsp:cNvPr id="0" name=""/>
        <dsp:cNvSpPr/>
      </dsp:nvSpPr>
      <dsp:spPr>
        <a:xfrm>
          <a:off x="5841914" y="2249036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After Break</a:t>
          </a:r>
        </a:p>
      </dsp:txBody>
      <dsp:txXfrm>
        <a:off x="5841914" y="2249036"/>
        <a:ext cx="4320000" cy="648000"/>
      </dsp:txXfrm>
    </dsp:sp>
    <dsp:sp modelId="{97757E66-AA44-406E-B17D-B4DB76785EE0}">
      <dsp:nvSpPr>
        <dsp:cNvPr id="0" name=""/>
        <dsp:cNvSpPr/>
      </dsp:nvSpPr>
      <dsp:spPr>
        <a:xfrm>
          <a:off x="5841914" y="2956527"/>
          <a:ext cx="4320000" cy="627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Other Controls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Briefing on group Project </a:t>
          </a:r>
        </a:p>
      </dsp:txBody>
      <dsp:txXfrm>
        <a:off x="5841914" y="2956527"/>
        <a:ext cx="4320000" cy="6271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A1D13-0087-38B1-4C77-F46ECEA847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51AAAC-AD25-A9F1-25AE-DD430C765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01892-C867-FD43-EB0E-7401545D6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7D329-9DEE-4C1C-8A13-0F93CAED9A38}" type="datetimeFigureOut">
              <a:rPr lang="en-US" smtClean="0"/>
              <a:t>11/8/24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1623F-901D-1C2E-D2A3-32A695C24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DAA2E-93EF-C8C1-2307-468ECB391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1DB07-7D68-454B-AF98-2B271EAB1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872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6730D-BD30-2DE0-5E2A-C41243024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918046-5915-ECCB-54CB-80FEF83817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A11DE-E5D4-31FA-2581-8CDAF2138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7D329-9DEE-4C1C-8A13-0F93CAED9A38}" type="datetimeFigureOut">
              <a:rPr lang="en-US" smtClean="0"/>
              <a:t>11/8/24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C6830-3551-EFEE-B5AD-D2FCE4736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6E463-C961-0F0C-3CE0-F744B6B59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1DB07-7D68-454B-AF98-2B271EAB1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02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2A1517-77F1-998C-4ECC-0B1F1BD886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33720E-89A8-880A-8DE6-E3C5BFA49A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6F975-7113-498F-931D-85947AE99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7D329-9DEE-4C1C-8A13-0F93CAED9A38}" type="datetimeFigureOut">
              <a:rPr lang="en-US" smtClean="0"/>
              <a:t>11/8/24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C49CE-EDDE-A9A5-6491-51C7FE548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E5018-AAFA-CDBF-9B56-C0A9C49D9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1DB07-7D68-454B-AF98-2B271EAB1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25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2D14F-ECD0-7D9F-2566-61E94BE6F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EED17-7032-6E6D-55DA-510432729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95179-98A3-F315-D3BC-5E0C6B16B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7D329-9DEE-4C1C-8A13-0F93CAED9A38}" type="datetimeFigureOut">
              <a:rPr lang="en-US" smtClean="0"/>
              <a:t>11/8/24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D92F3-784D-7758-B777-9032DB2A3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34466-3779-CFAC-BA95-C873A802F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1DB07-7D68-454B-AF98-2B271EAB1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837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5B0B7-DCBC-DC72-487B-892F1D7B8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33E16-7D22-74A0-2DBD-8349CFB68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5BD48-52A9-4D76-CAEB-73CA5DEC4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7D329-9DEE-4C1C-8A13-0F93CAED9A38}" type="datetimeFigureOut">
              <a:rPr lang="en-US" smtClean="0"/>
              <a:t>11/8/24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18970-1097-E0EE-084F-60185153D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9EBFB-1101-3546-579A-D865C928B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1DB07-7D68-454B-AF98-2B271EAB1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019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1D94D-9B15-A08B-DC47-516A61C22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B51D4-5D26-E387-830E-88BE7BDEA0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F31005-2776-0B79-DC8A-C39A06607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24F31F-D954-6898-F474-822ECD54A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7D329-9DEE-4C1C-8A13-0F93CAED9A38}" type="datetimeFigureOut">
              <a:rPr lang="en-US" smtClean="0"/>
              <a:t>11/8/24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4C79EF-2CAA-57A7-B196-84774640B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18CBF-6F37-7C65-D074-0A1D8524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1DB07-7D68-454B-AF98-2B271EAB1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935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271B6-A7B4-DBF6-FCBF-41A2FC20A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E8234-80EB-ABC3-807E-9B73F0C05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31A071-9092-9F54-93AE-8BEB67DD1E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5A1138-1DBB-CAFB-9A44-6971BBC8EA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0921B2-0087-3516-407E-02DFDC7622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AE7BED-A25C-B899-22C4-9D096C8A9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7D329-9DEE-4C1C-8A13-0F93CAED9A38}" type="datetimeFigureOut">
              <a:rPr lang="en-US" smtClean="0"/>
              <a:t>11/8/24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E20936-E384-4E2A-1481-F7BB8BF28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FD2ADB-E241-7525-1CAA-1D1048176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1DB07-7D68-454B-AF98-2B271EAB1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352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B4AD4-7E9D-27BB-25BF-14F4BE7FF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EB46A0-7EA2-1EE5-3E99-E5C129314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7D329-9DEE-4C1C-8A13-0F93CAED9A38}" type="datetimeFigureOut">
              <a:rPr lang="en-US" smtClean="0"/>
              <a:t>11/8/24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979773-B791-9A76-2DC7-447CA95A8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4E593B-122C-DD3E-55DB-EB6DA4152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1DB07-7D68-454B-AF98-2B271EAB1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64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35B453-AA95-3E97-A638-973B2C948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7D329-9DEE-4C1C-8A13-0F93CAED9A38}" type="datetimeFigureOut">
              <a:rPr lang="en-US" smtClean="0"/>
              <a:t>11/8/24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F8AAC8-1EDB-0395-8543-7AAE8745F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E4D7C-AB14-2A35-EEDB-6290A298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1DB07-7D68-454B-AF98-2B271EAB1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739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AD9BE-3BF0-02FC-4228-253BD8C70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F73A4-51F8-EFB1-3697-7BBFFEB6D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E3E61D-FD72-C3E7-DE2A-3C367E3CC2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55B2C-9AFF-3F3C-CA81-D9AA82255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7D329-9DEE-4C1C-8A13-0F93CAED9A38}" type="datetimeFigureOut">
              <a:rPr lang="en-US" smtClean="0"/>
              <a:t>11/8/24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DBE9BA-D599-39EE-657E-CF75E94F3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1462C-F205-C773-C8CE-2B3E193C9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1DB07-7D68-454B-AF98-2B271EAB1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76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C43D0-1C7F-9A79-E15A-FAC3686CD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D7750D-2C00-E934-527C-7AF7BDDE1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8A6EDB-FC91-33A7-8DFE-BC4A59D20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18892-58F0-B96E-C175-4528FE26A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7D329-9DEE-4C1C-8A13-0F93CAED9A38}" type="datetimeFigureOut">
              <a:rPr lang="en-US" smtClean="0"/>
              <a:t>11/8/24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2128BB-7B87-6EEF-6519-3999CF684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014B7F-DDFC-A077-2D68-A46DA3473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1DB07-7D68-454B-AF98-2B271EAB1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784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589AB9-9BA1-CCED-C3CE-7AFCBE22D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F6B554-6E19-ADC6-3AAA-1CD2781D3C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C24EE-6FE0-CE99-2DF1-7429A0D4CD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47D329-9DEE-4C1C-8A13-0F93CAED9A38}" type="datetimeFigureOut">
              <a:rPr lang="en-US" smtClean="0"/>
              <a:t>11/8/24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15A20-5F68-94D9-DCEA-24A6BE46A8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C0415-9612-0194-11E6-3323E6813C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01DB07-7D68-454B-AF98-2B271EAB1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17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com/app/board/uXjVLNTuDhY=/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96" name="Group 5195">
            <a:extLst>
              <a:ext uri="{FF2B5EF4-FFF2-40B4-BE49-F238E27FC236}">
                <a16:creationId xmlns:a16="http://schemas.microsoft.com/office/drawing/2014/main" id="{03C6F4E6-30A1-4F63-C8CC-028750B5A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6668" cy="4570886"/>
            <a:chOff x="0" y="0"/>
            <a:chExt cx="12196668" cy="4570886"/>
          </a:xfrm>
        </p:grpSpPr>
        <p:sp>
          <p:nvSpPr>
            <p:cNvPr id="5197" name="Rectangle 5196">
              <a:extLst>
                <a:ext uri="{FF2B5EF4-FFF2-40B4-BE49-F238E27FC236}">
                  <a16:creationId xmlns:a16="http://schemas.microsoft.com/office/drawing/2014/main" id="{49EA7CA8-3AE6-4F5F-9932-63303CF2D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12196668" cy="4570632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8" name="Rectangle 5197">
              <a:extLst>
                <a:ext uri="{FF2B5EF4-FFF2-40B4-BE49-F238E27FC236}">
                  <a16:creationId xmlns:a16="http://schemas.microsoft.com/office/drawing/2014/main" id="{26E3E019-A259-1130-CC5C-3165020BC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791"/>
              <a:ext cx="10565988" cy="4568095"/>
            </a:xfrm>
            <a:prstGeom prst="rect">
              <a:avLst/>
            </a:prstGeom>
            <a:gradFill flip="none" rotWithShape="1">
              <a:gsLst>
                <a:gs pos="3000">
                  <a:schemeClr val="accent2"/>
                </a:gs>
                <a:gs pos="40000">
                  <a:schemeClr val="accent2">
                    <a:alpha val="0"/>
                  </a:schemeClr>
                </a:gs>
              </a:gsLst>
              <a:lin ang="17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9" name="Rectangle 5198">
              <a:extLst>
                <a:ext uri="{FF2B5EF4-FFF2-40B4-BE49-F238E27FC236}">
                  <a16:creationId xmlns:a16="http://schemas.microsoft.com/office/drawing/2014/main" id="{C0769F99-CCA6-5CDC-D1E1-C59A4762F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"/>
              <a:ext cx="12192000" cy="4549891"/>
            </a:xfrm>
            <a:prstGeom prst="rect">
              <a:avLst/>
            </a:prstGeom>
            <a:gradFill>
              <a:gsLst>
                <a:gs pos="0">
                  <a:schemeClr val="accent5">
                    <a:alpha val="76000"/>
                  </a:schemeClr>
                </a:gs>
                <a:gs pos="67000">
                  <a:schemeClr val="accent2">
                    <a:alpha val="0"/>
                  </a:scheme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0" name="Rectangle 5199">
              <a:extLst>
                <a:ext uri="{FF2B5EF4-FFF2-40B4-BE49-F238E27FC236}">
                  <a16:creationId xmlns:a16="http://schemas.microsoft.com/office/drawing/2014/main" id="{C13E73D3-029B-3D4E-1956-8EE7068A6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110544" y="18215"/>
              <a:ext cx="8086124" cy="4549887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50000"/>
                    <a:alpha val="36000"/>
                  </a:schemeClr>
                </a:gs>
                <a:gs pos="45000">
                  <a:schemeClr val="accent5">
                    <a:alpha val="0"/>
                  </a:schemeClr>
                </a:gs>
              </a:gsLst>
              <a:lin ang="4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778A2A3-57E3-5D78-863C-9CE1639CD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348" y="1124262"/>
            <a:ext cx="8017652" cy="26904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LETOURNEAU UNIVERSITY</a:t>
            </a:r>
            <a:br>
              <a:rPr lang="en-US" sz="300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3000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EETC 3433 ELECTRICAL MACHINERY AND CONTROLS for JLNU</a:t>
            </a:r>
            <a:br>
              <a:rPr lang="en-US" sz="300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3000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Fall Semester 2024</a:t>
            </a:r>
            <a:r>
              <a:rPr lang="en-US" sz="300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 </a:t>
            </a:r>
            <a:br>
              <a:rPr lang="en-US" sz="300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300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300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Lesson 9: 20241107 </a:t>
            </a:r>
            <a: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A0B271-CE1C-914F-D24A-A34F8070E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6348" y="5099566"/>
            <a:ext cx="6481746" cy="11997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Judy WS Wong</a:t>
            </a:r>
          </a:p>
          <a:p>
            <a:endParaRPr lang="en-US" sz="20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193" name="Graphic 5192" descr="Graduation Cap">
            <a:extLst>
              <a:ext uri="{FF2B5EF4-FFF2-40B4-BE49-F238E27FC236}">
                <a16:creationId xmlns:a16="http://schemas.microsoft.com/office/drawing/2014/main" id="{951BB876-B2B0-86BD-2890-F72C414A3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5646" y="5061057"/>
            <a:ext cx="1199733" cy="1199733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6091A51-E624-FC07-D574-3AB609FC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834" y="6122894"/>
            <a:ext cx="1485900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128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A3070-F68D-51A7-14DD-56FEDCBF8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C7340-0E4D-E519-4E62-CBC3E8387B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55C8D2-8D4D-9E7C-5E09-BCDB743BF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63839"/>
            <a:ext cx="7772400" cy="573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41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3C79C5-BB17-E883-7806-572A6C40B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390"/>
            <a:ext cx="6155988" cy="1182927"/>
          </a:xfrm>
        </p:spPr>
        <p:txBody>
          <a:bodyPr anchor="b">
            <a:normAutofit/>
          </a:bodyPr>
          <a:lstStyle/>
          <a:p>
            <a:r>
              <a:rPr lang="en-US" sz="5600" dirty="0"/>
              <a:t>Exercise Conclusion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D92642-A78B-A859-E7F8-252821AF8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776" y="2829330"/>
            <a:ext cx="6190412" cy="3344459"/>
          </a:xfrm>
        </p:spPr>
        <p:txBody>
          <a:bodyPr anchor="t">
            <a:normAutofit/>
          </a:bodyPr>
          <a:lstStyle/>
          <a:p>
            <a:r>
              <a:rPr lang="en-US" sz="1900">
                <a:solidFill>
                  <a:schemeClr val="tx1">
                    <a:alpha val="80000"/>
                  </a:schemeClr>
                </a:solidFill>
              </a:rPr>
              <a:t>There are different types of sensors and actuators</a:t>
            </a:r>
          </a:p>
          <a:p>
            <a:r>
              <a:rPr lang="en-US" sz="1900">
                <a:solidFill>
                  <a:schemeClr val="tx1">
                    <a:alpha val="80000"/>
                  </a:schemeClr>
                </a:solidFill>
              </a:rPr>
              <a:t>Some of them are to in small voltages (3-5V) – meant to be connected to GPIO of microprocessors, Eg. Audrino, Raspberry Pi</a:t>
            </a:r>
          </a:p>
          <a:p>
            <a:r>
              <a:rPr lang="en-US" sz="1900">
                <a:solidFill>
                  <a:schemeClr val="tx1">
                    <a:alpha val="80000"/>
                  </a:schemeClr>
                </a:solidFill>
              </a:rPr>
              <a:t>Some of them are in bigger voltage (21V) – meant to be connected to PLC </a:t>
            </a:r>
          </a:p>
          <a:p>
            <a:endParaRPr lang="en-US" sz="190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1900">
                <a:solidFill>
                  <a:schemeClr val="tx1">
                    <a:alpha val="80000"/>
                  </a:schemeClr>
                </a:solidFill>
              </a:rPr>
              <a:t>You will burn the computer/processor if you connect the wrong type</a:t>
            </a:r>
          </a:p>
          <a:p>
            <a:r>
              <a:rPr lang="en-US" sz="1900">
                <a:solidFill>
                  <a:schemeClr val="tx1">
                    <a:alpha val="80000"/>
                  </a:schemeClr>
                </a:solidFill>
              </a:rPr>
              <a:t>You can use a Relay to convert the voltage</a:t>
            </a:r>
          </a:p>
          <a:p>
            <a:endParaRPr lang="en-US" sz="190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ACA403-23D1-461F-B42A-AE666A98A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214" y="1336390"/>
            <a:ext cx="3455281" cy="4837394"/>
          </a:xfrm>
          <a:prstGeom prst="rect">
            <a:avLst/>
          </a:prstGeom>
        </p:spPr>
      </p:pic>
      <p:sp>
        <p:nvSpPr>
          <p:cNvPr id="15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4552" y="189928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6862" y="218992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62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7F1AC-2374-2725-0546-52A27D6DA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Note – there is no mid-term. This project (with an extension with the Waffle machine) is midterm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34CCC-A88A-E734-E9CC-512B7BC6A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make sure you do it~~ We are spreading it into  Please try not to skip the upcoming 3 classes so you will know how to do 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D870D7-C4E4-9DE0-4394-2EC71D0F9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329" y="2627221"/>
            <a:ext cx="7772400" cy="412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51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DAA0C-B41B-A308-0C62-5329229B9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6B3FB-0D24-FEB1-21EF-9203EDDF2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Writing the Block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2A17E-E111-8C75-F96F-39F46028F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fontScale="85000" lnSpcReduction="20000"/>
          </a:bodyPr>
          <a:lstStyle/>
          <a:p>
            <a:r>
              <a:rPr lang="en-US" sz="2200" dirty="0"/>
              <a:t>About the Chocolate fountain robot</a:t>
            </a:r>
          </a:p>
          <a:p>
            <a:endParaRPr lang="en-US" sz="2200" dirty="0"/>
          </a:p>
          <a:p>
            <a:r>
              <a:rPr lang="en-US" sz="2200" dirty="0"/>
              <a:t>Download the Patent on the Chocolate </a:t>
            </a:r>
            <a:r>
              <a:rPr lang="en-US" sz="2200" dirty="0" err="1"/>
              <a:t>Foundue</a:t>
            </a:r>
            <a:r>
              <a:rPr lang="en-US" sz="2200" dirty="0"/>
              <a:t> Robot – and the draft out the block diagram</a:t>
            </a:r>
          </a:p>
          <a:p>
            <a:r>
              <a:rPr lang="en-US" sz="2200" dirty="0"/>
              <a:t>Note: the patent only tells you how it works, it doesn’t have details of each components, that is what we have to find out </a:t>
            </a:r>
          </a:p>
          <a:p>
            <a:r>
              <a:rPr lang="en-US" sz="2200" dirty="0"/>
              <a:t>(We will go back to the waffle machine after this… as that is way too complicated)</a:t>
            </a:r>
          </a:p>
          <a:p>
            <a:endParaRPr lang="en-US" sz="2200" dirty="0"/>
          </a:p>
        </p:txBody>
      </p:sp>
      <p:pic>
        <p:nvPicPr>
          <p:cNvPr id="5" name="Picture 4" descr="A machine on a table&#10;&#10;Description automatically generated">
            <a:extLst>
              <a:ext uri="{FF2B5EF4-FFF2-40B4-BE49-F238E27FC236}">
                <a16:creationId xmlns:a16="http://schemas.microsoft.com/office/drawing/2014/main" id="{2063E260-9B3D-8D7D-FFE4-48878C0C1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16" r="-1" b="3272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3224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E44073-B7F0-9A9B-BDC9-D54FAFB37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 it out on your Miro board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(1</a:t>
            </a:r>
            <a:r>
              <a:rPr lang="en-US" sz="4000" kern="1200" baseline="30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part of lesson)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D9C3D-8733-F11C-8E2B-2FC7CE53B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42" y="806824"/>
            <a:ext cx="2919738" cy="1494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 group of 3-4 students, try drafting out the block diagram you see.</a:t>
            </a:r>
          </a:p>
        </p:txBody>
      </p:sp>
      <p:pic>
        <p:nvPicPr>
          <p:cNvPr id="4" name="Picture 3" descr="A paper with writing on it&#10;&#10;Description automatically generated">
            <a:extLst>
              <a:ext uri="{FF2B5EF4-FFF2-40B4-BE49-F238E27FC236}">
                <a16:creationId xmlns:a16="http://schemas.microsoft.com/office/drawing/2014/main" id="{8E00FC95-C238-4400-2DB5-140564B3C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39812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284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249CF5-7127-195E-DC80-4AEBCB569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169026E-385C-8525-E89A-39267A7F8D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4521585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6050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31757A-56D1-6575-64A7-F5E8FD4704B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B47C96-9F07-7BC3-F972-8BD1C1BEC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00427"/>
            <a:ext cx="9875520" cy="3299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200" dirty="0">
                <a:solidFill>
                  <a:srgbClr val="FFFFFF"/>
                </a:solidFill>
              </a:rPr>
              <a:t>Control – PLC / GPIO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B1333-980F-866F-1AC4-9F7BC9A99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536" y="4072045"/>
            <a:ext cx="9875520" cy="1414355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778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AA7E4-7B03-145A-E835-B66BADEEEA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3048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954DC-C4AD-9C2F-CFB8-B894075E4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https://www.bilibili.com/video/BV1wb421n7oT/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306CE7-A5F7-59B0-E8C0-28AAFAE233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https://</a:t>
            </a:r>
            <a:r>
              <a:rPr lang="en-US" dirty="0" err="1">
                <a:solidFill>
                  <a:srgbClr val="FFFFFF"/>
                </a:solidFill>
              </a:rPr>
              <a:t>www.bilibili.com</a:t>
            </a:r>
            <a:r>
              <a:rPr lang="en-US" dirty="0">
                <a:solidFill>
                  <a:srgbClr val="FFFFFF"/>
                </a:solidFill>
              </a:rPr>
              <a:t>/video/BV1PV411C7in/</a:t>
            </a:r>
          </a:p>
          <a:p>
            <a:pPr algn="ctr"/>
            <a:r>
              <a:rPr lang="en-US" dirty="0">
                <a:solidFill>
                  <a:srgbClr val="FFFFFF"/>
                </a:solidFill>
              </a:rPr>
              <a:t>Video – understanding of PLC</a:t>
            </a:r>
          </a:p>
        </p:txBody>
      </p:sp>
    </p:spTree>
    <p:extLst>
      <p:ext uri="{BB962C8B-B14F-4D97-AF65-F5344CB8AC3E}">
        <p14:creationId xmlns:p14="http://schemas.microsoft.com/office/powerpoint/2010/main" val="531511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cator flag on a city map">
            <a:extLst>
              <a:ext uri="{FF2B5EF4-FFF2-40B4-BE49-F238E27FC236}">
                <a16:creationId xmlns:a16="http://schemas.microsoft.com/office/drawing/2014/main" id="{E7CF3895-7267-5A45-050D-BE06EF6530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15488"/>
          <a:stretch/>
        </p:blipFill>
        <p:spPr>
          <a:xfrm>
            <a:off x="-3447" y="-1"/>
            <a:ext cx="12195447" cy="68797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589414" y="-733991"/>
            <a:ext cx="3020876" cy="12206596"/>
          </a:xfrm>
          <a:prstGeom prst="rect">
            <a:avLst/>
          </a:prstGeom>
          <a:gradFill flip="none" rotWithShape="1">
            <a:gsLst>
              <a:gs pos="21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567EA8-C72D-4B9B-D23F-6B2E9F9C9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446" y="0"/>
            <a:ext cx="2843402" cy="6879745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49000">
                <a:schemeClr val="accent5">
                  <a:lumMod val="60000"/>
                  <a:lumOff val="40000"/>
                  <a:alpha val="0"/>
                </a:schemeClr>
              </a:gs>
            </a:gsLst>
            <a:lin ang="9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FBFA78-9360-1E01-5448-6D5AE0A32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38704" y="21736"/>
            <a:ext cx="3152862" cy="6858008"/>
          </a:xfrm>
          <a:prstGeom prst="rect">
            <a:avLst/>
          </a:prstGeom>
          <a:gradFill flip="none" rotWithShape="1">
            <a:gsLst>
              <a:gs pos="5000">
                <a:schemeClr val="accent5">
                  <a:alpha val="48000"/>
                </a:schemeClr>
              </a:gs>
              <a:gs pos="42000">
                <a:schemeClr val="accent5">
                  <a:alpha val="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40453C-744F-DB3A-47EC-15EACE1DC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447" y="5288433"/>
            <a:ext cx="12199706" cy="159131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9000">
                <a:schemeClr val="accent2">
                  <a:alpha val="0"/>
                </a:schemeClr>
              </a:gs>
            </a:gsLst>
            <a:lin ang="588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924B03-77BD-EAE3-2854-43363FF8E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84596" y="2224929"/>
            <a:ext cx="3866773" cy="544285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54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CF534F-C0A4-9193-91EB-E41C806F3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028" y="4121944"/>
            <a:ext cx="7927785" cy="16206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dirty="0">
                <a:solidFill>
                  <a:srgbClr val="FFFFFF"/>
                </a:solidFill>
              </a:rPr>
              <a:t>https://</a:t>
            </a:r>
            <a:r>
              <a:rPr lang="en-US" sz="3100" dirty="0" err="1">
                <a:solidFill>
                  <a:srgbClr val="FFFFFF"/>
                </a:solidFill>
              </a:rPr>
              <a:t>www.bilibili.com</a:t>
            </a:r>
            <a:r>
              <a:rPr lang="en-US" sz="3100" dirty="0">
                <a:solidFill>
                  <a:srgbClr val="FFFFFF"/>
                </a:solidFill>
              </a:rPr>
              <a:t>/video/BV1Zp411o76x/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323CD-92A2-5A8F-2220-3A43115E0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028" y="5737867"/>
            <a:ext cx="7942381" cy="61847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Video – Rpi vs </a:t>
            </a:r>
            <a:r>
              <a:rPr lang="en-US" sz="2000" b="0" i="0" u="none" strike="noStrike">
                <a:solidFill>
                  <a:srgbClr val="FFFFFF"/>
                </a:solidFill>
                <a:effectLst/>
              </a:rPr>
              <a:t>Arduino</a:t>
            </a:r>
            <a:r>
              <a:rPr lang="en-US" sz="2000">
                <a:solidFill>
                  <a:srgbClr val="FFFF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4280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F9C9A-3BA2-4327-337A-BEEE6EAF2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– General Purpose Input / 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6CA643-E4F6-E6E9-1EC6-6E10368643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359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ix pins pointed on several spots on a road map">
            <a:extLst>
              <a:ext uri="{FF2B5EF4-FFF2-40B4-BE49-F238E27FC236}">
                <a16:creationId xmlns:a16="http://schemas.microsoft.com/office/drawing/2014/main" id="{04814D6C-DFBD-FBFB-C6EB-D1CF15F003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95" b="1233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1B5C80-92D0-988E-C4D3-92CD54A6E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500" dirty="0">
                <a:solidFill>
                  <a:srgbClr val="FFFFFF"/>
                </a:solidFill>
              </a:rPr>
              <a:t>https://</a:t>
            </a:r>
            <a:r>
              <a:rPr lang="en-US" sz="2500" dirty="0" err="1">
                <a:solidFill>
                  <a:srgbClr val="FFFFFF"/>
                </a:solidFill>
              </a:rPr>
              <a:t>www.pdfsupply.com</a:t>
            </a:r>
            <a:r>
              <a:rPr lang="en-US" sz="2500" dirty="0">
                <a:solidFill>
                  <a:srgbClr val="FFFFFF"/>
                </a:solidFill>
              </a:rPr>
              <a:t>/blog/</a:t>
            </a:r>
            <a:r>
              <a:rPr lang="en-US" sz="2500" dirty="0" err="1">
                <a:solidFill>
                  <a:srgbClr val="FFFFFF"/>
                </a:solidFill>
              </a:rPr>
              <a:t>index.php</a:t>
            </a:r>
            <a:r>
              <a:rPr lang="en-US" sz="2500" dirty="0">
                <a:solidFill>
                  <a:srgbClr val="FFFFFF"/>
                </a:solidFill>
              </a:rPr>
              <a:t>/2021/12/06/raspberry-pi-vs-plc/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FCF28-08C7-84C7-1960-3FBEBA941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Read the above to understand between PLC &amp; RPri</a:t>
            </a:r>
          </a:p>
        </p:txBody>
      </p:sp>
    </p:spTree>
    <p:extLst>
      <p:ext uri="{BB962C8B-B14F-4D97-AF65-F5344CB8AC3E}">
        <p14:creationId xmlns:p14="http://schemas.microsoft.com/office/powerpoint/2010/main" val="3110182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 image of two dumbells against sunlight">
            <a:extLst>
              <a:ext uri="{FF2B5EF4-FFF2-40B4-BE49-F238E27FC236}">
                <a16:creationId xmlns:a16="http://schemas.microsoft.com/office/drawing/2014/main" id="{162298FA-7356-F496-3150-1CDFB9F00B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369"/>
          <a:stretch/>
        </p:blipFill>
        <p:spPr>
          <a:xfrm>
            <a:off x="20" y="-7619"/>
            <a:ext cx="12191979" cy="68873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7620"/>
            <a:ext cx="5566593" cy="6887364"/>
          </a:xfrm>
          <a:prstGeom prst="rect">
            <a:avLst/>
          </a:prstGeom>
          <a:gradFill flip="none" rotWithShape="1">
            <a:gsLst>
              <a:gs pos="21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067CD3-146F-6228-E362-39AA720C2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863442" y="855815"/>
            <a:ext cx="6887365" cy="516047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alpha val="91000"/>
                </a:schemeClr>
              </a:gs>
              <a:gs pos="83000">
                <a:schemeClr val="accent5">
                  <a:alpha val="0"/>
                </a:schemeClr>
              </a:gs>
            </a:gsLst>
            <a:lin ang="51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1C7E5C-A0F8-E9FA-56DB-31A257FD4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7648"/>
            <a:ext cx="2079513" cy="6865647"/>
          </a:xfrm>
          <a:prstGeom prst="rect">
            <a:avLst/>
          </a:prstGeom>
          <a:gradFill flip="none" rotWithShape="1">
            <a:gsLst>
              <a:gs pos="5000">
                <a:schemeClr val="accent5"/>
              </a:gs>
              <a:gs pos="49000">
                <a:schemeClr val="accent5">
                  <a:alpha val="0"/>
                </a:schemeClr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F70A3C-4474-2A39-470C-FD55A8837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706777" y="3068761"/>
            <a:ext cx="4504659" cy="378923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60000">
                <a:schemeClr val="accent5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C3F7D4-9613-0E1F-901C-98FE831DE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774557" y="-6485"/>
            <a:ext cx="3427160" cy="6879745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49000">
                <a:schemeClr val="accent5">
                  <a:lumMod val="60000"/>
                  <a:lumOff val="40000"/>
                  <a:alpha val="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D5167C-AF48-26F0-7A9F-3F7643374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64705" y="-1061856"/>
            <a:ext cx="3682024" cy="12211438"/>
          </a:xfrm>
          <a:prstGeom prst="rect">
            <a:avLst/>
          </a:prstGeom>
          <a:gradFill>
            <a:gsLst>
              <a:gs pos="0">
                <a:schemeClr val="accent5"/>
              </a:gs>
              <a:gs pos="65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B30A01-FCA8-86A5-A840-C32A3BE2E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6" y="-7639"/>
            <a:ext cx="4879823" cy="6887373"/>
          </a:xfrm>
          <a:prstGeom prst="rect">
            <a:avLst/>
          </a:prstGeom>
          <a:gradFill>
            <a:gsLst>
              <a:gs pos="0">
                <a:schemeClr val="accent2">
                  <a:alpha val="70000"/>
                </a:schemeClr>
              </a:gs>
              <a:gs pos="44000">
                <a:schemeClr val="accent5">
                  <a:lumMod val="60000"/>
                  <a:lumOff val="40000"/>
                  <a:alpha val="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167247-9C31-6C7A-D080-D644EA18E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028" y="2155188"/>
            <a:ext cx="4160233" cy="28392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Exercise: what are the modern controlling devices we have? (discussion later)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FD1CB-97C9-53A7-E683-9CE912732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028" y="5166367"/>
            <a:ext cx="4160233" cy="85099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  <a:hlinkClick r:id="rId3"/>
              </a:rPr>
              <a:t>https://miro.com/app/board/uXjVLNTuDhY=/</a:t>
            </a:r>
            <a:endParaRPr lang="en-US" sz="20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163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6C8A4-50C3-A0BF-2447-90467FD48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BDC27E-5E3D-23E7-7103-DB6D9E1D0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17E6F0-292F-2780-AF14-5B70839BA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962" y="289284"/>
            <a:ext cx="7058947" cy="62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29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9111</TotalTime>
  <Words>377</Words>
  <Application>Microsoft Macintosh PowerPoint</Application>
  <PresentationFormat>Widescreen</PresentationFormat>
  <Paragraphs>36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Calibri</vt:lpstr>
      <vt:lpstr>Office Theme</vt:lpstr>
      <vt:lpstr>LETOURNEAU UNIVERSITY EETC 3433 ELECTRICAL MACHINERY AND CONTROLS for JLNU Fall Semester 2024   Lesson 9: 20241107 Thu</vt:lpstr>
      <vt:lpstr>Agenda</vt:lpstr>
      <vt:lpstr>Control – PLC / GPIO</vt:lpstr>
      <vt:lpstr>https://www.bilibili.com/video/BV1wb421n7oT/</vt:lpstr>
      <vt:lpstr>https://www.bilibili.com/video/BV1Zp411o76x/</vt:lpstr>
      <vt:lpstr>GPIO – General Purpose Input / Output</vt:lpstr>
      <vt:lpstr>https://www.pdfsupply.com/blog/index.php/2021/12/06/raspberry-pi-vs-plc/</vt:lpstr>
      <vt:lpstr>Exercise: what are the modern controlling devices we have? (discussion later)</vt:lpstr>
      <vt:lpstr>PowerPoint Presentation</vt:lpstr>
      <vt:lpstr>PowerPoint Presentation</vt:lpstr>
      <vt:lpstr>Exercise Conclusion</vt:lpstr>
      <vt:lpstr>Note – there is no mid-term. This project (with an extension with the Waffle machine) is midterm</vt:lpstr>
      <vt:lpstr>Writing the Block Diagram</vt:lpstr>
      <vt:lpstr>Work it out on your Miro board  (1st part of lesson)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Sibghat Ullah</dc:creator>
  <cp:lastModifiedBy>A6914</cp:lastModifiedBy>
  <cp:revision>63</cp:revision>
  <dcterms:created xsi:type="dcterms:W3CDTF">2023-09-04T06:11:02Z</dcterms:created>
  <dcterms:modified xsi:type="dcterms:W3CDTF">2024-11-08T05:40:38Z</dcterms:modified>
</cp:coreProperties>
</file>